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20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0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810B6-B36C-0407-B9B0-5752B15EC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85FAC5-A4E4-2445-D64A-F8B37BAC7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266F5-2668-F15B-7BF1-5E7B6347E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AA64D-DB56-F98E-31A8-6E1525A3A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16AAE-5E6F-5531-DCA7-6FBCCDA0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760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82135-576E-D4CC-A2A5-C3CCDC773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AF86B1-EB0B-F23A-ECD5-2D76A5F708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87D1B-A1FE-DAEB-B449-19B6E4128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40465-1D92-E183-ABB6-2BF5D82C4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0166A-2E6A-7782-E4B4-2B440408B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4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5E8A7-AE07-DF43-97EC-609605EFDC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F9F90-911C-5324-27FF-124C03121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39F90-E61B-5438-176A-CBBFDD6B3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BB0AD-C28F-C11D-E3A8-FA2F778D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4FD4-AA4C-E2BC-DA09-9F425DCB7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969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41AF8-A29D-FB62-0A41-B508B4A0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C4F4F-0DC2-AC51-968D-975FB6484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04295-EE57-9814-6A9A-884162D19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D6D73-65B3-9F0E-F5EC-FA9E9A9DC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49494-50BE-7C98-E4AC-5B0F5AA4F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11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CB140-2AA8-5185-01F6-0E8584CE4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4C70F5-643E-6C2E-0188-9C1F0FB88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51055-F812-3BC1-BAB6-E474B2D1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E811B-A63A-DF29-4F94-EA545AD5B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A9924-ECED-5D36-8453-CD466E697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483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00E16-F209-593C-1B8B-53E219CC4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A5BDA-81CA-FB7C-57CF-7D17C36CF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C56A96-03AF-7900-9DE8-5CFDD63A06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F7F0E3-0AA6-891C-2C76-3EBA3EE49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C7896A-6D29-EAB1-3BFE-561D0DAC4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2947D2-8B37-42F8-E4C4-C4ABF590E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37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A74F9-0AA5-0F4B-2B0F-97F0CCD6A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2C2093-54A3-B178-03DD-D671F0C83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3398D-0D61-093F-96D4-C49B3F1414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8D4121-3C4A-0F27-3B0D-069CFB5106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F60800-3317-5629-7B63-2F41A94E20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D8EA2C-D47C-9777-90C4-F8F6A8345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E48F09-C330-9129-82E4-4A108B0CE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DACB74-FBF2-828B-AD28-DE284FC39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54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26265-E0F3-D2C8-F69D-386EC4DC2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1F101C-87F1-AAE4-264B-82247225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7963C4-258E-2946-851B-780D7969B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223441-AFFF-6B56-BB21-C28BAFC53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052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3F2F3-C830-542A-D80B-6822CD7EB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4E7596-0C82-42E9-DD38-CB46E262F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B963BC-F004-4246-B47B-D405E4C8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353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D5FF-28ED-460C-7ECC-D0052DAB0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6B474-C0A3-C943-491A-9EB2C3A22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149C2F-8552-E55D-B356-0212C79E1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2D1DD-4693-E96B-1747-6F6194A8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896CB7-3F1A-87CB-E5A2-E26B890DB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85B533-2CCA-6805-02FD-B46B66ABF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61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EBBE8-9568-838E-45EE-6BE0DA8BA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FE7A8A-4BD7-5509-EA42-DBF67599EE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C35115-D8B1-5789-33DD-C69D382A52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83D16F-3D7D-EECF-D4A9-983A02AD2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C2BE0B-3FEF-D0CC-1734-2D9F803AC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35D12-3FAD-6545-30FC-85990ADEC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60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23B5E4-9E22-9C62-9FA3-DA16E787B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DD8ED-C321-141D-D94A-037CDC252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213B9-4642-7098-061B-958337DC71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80939-42C3-428D-82B9-C735F00F7D6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9C9AA-691D-B391-5C54-E75B2BEE4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BFCB51-CDB7-2149-9B03-2D90EF1F0F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173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D416FD-3E92-D9BB-2DB3-C1EBDCBE81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2915" y="0"/>
            <a:ext cx="5567486" cy="68580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461F22E-3DD8-E7B7-2DFD-AFC1D77140D0}"/>
              </a:ext>
            </a:extLst>
          </p:cNvPr>
          <p:cNvGrpSpPr/>
          <p:nvPr/>
        </p:nvGrpSpPr>
        <p:grpSpPr>
          <a:xfrm>
            <a:off x="1818353" y="968723"/>
            <a:ext cx="537210" cy="868680"/>
            <a:chOff x="7029450" y="1303020"/>
            <a:chExt cx="537210" cy="86868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440CA1B-37DA-6960-C265-0B0715F1B484}"/>
                </a:ext>
              </a:extLst>
            </p:cNvPr>
            <p:cNvCxnSpPr/>
            <p:nvPr/>
          </p:nvCxnSpPr>
          <p:spPr>
            <a:xfrm>
              <a:off x="7029450" y="1303020"/>
              <a:ext cx="537210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AF383FC-55D1-12B7-2A76-C207110E7D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981" y="1303020"/>
              <a:ext cx="531679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05D77D-C9F7-183E-925C-928E29BF3B95}"/>
              </a:ext>
            </a:extLst>
          </p:cNvPr>
          <p:cNvGrpSpPr/>
          <p:nvPr/>
        </p:nvGrpSpPr>
        <p:grpSpPr>
          <a:xfrm>
            <a:off x="4497644" y="4454259"/>
            <a:ext cx="537210" cy="868680"/>
            <a:chOff x="7029450" y="1303020"/>
            <a:chExt cx="537210" cy="86868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B6DC2CC-6FEE-F7D5-8F91-6EF6511E2543}"/>
                </a:ext>
              </a:extLst>
            </p:cNvPr>
            <p:cNvCxnSpPr/>
            <p:nvPr/>
          </p:nvCxnSpPr>
          <p:spPr>
            <a:xfrm>
              <a:off x="7029450" y="1303020"/>
              <a:ext cx="537210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089F553-0F6D-4C9C-7D78-DE13941F27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981" y="1303020"/>
              <a:ext cx="531679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B74A32D-45DF-1A43-6631-102C819B95F5}"/>
              </a:ext>
            </a:extLst>
          </p:cNvPr>
          <p:cNvGrpSpPr/>
          <p:nvPr/>
        </p:nvGrpSpPr>
        <p:grpSpPr>
          <a:xfrm>
            <a:off x="1818353" y="4292026"/>
            <a:ext cx="537210" cy="868680"/>
            <a:chOff x="7029450" y="1303020"/>
            <a:chExt cx="537210" cy="86868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EEF48AB-2BBD-F153-4DDA-AE05033A7713}"/>
                </a:ext>
              </a:extLst>
            </p:cNvPr>
            <p:cNvCxnSpPr/>
            <p:nvPr/>
          </p:nvCxnSpPr>
          <p:spPr>
            <a:xfrm>
              <a:off x="7029450" y="1303020"/>
              <a:ext cx="537210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0FCAB1F-F94E-73ED-9CCF-9DAF526757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981" y="1303020"/>
              <a:ext cx="531679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55928A3-F95E-5830-F11D-6049B6E63BB5}"/>
              </a:ext>
            </a:extLst>
          </p:cNvPr>
          <p:cNvGrpSpPr/>
          <p:nvPr/>
        </p:nvGrpSpPr>
        <p:grpSpPr>
          <a:xfrm>
            <a:off x="2355563" y="828614"/>
            <a:ext cx="537210" cy="868680"/>
            <a:chOff x="7029450" y="1303020"/>
            <a:chExt cx="537210" cy="868680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41624C9-0D8E-D34D-1494-F65430105759}"/>
                </a:ext>
              </a:extLst>
            </p:cNvPr>
            <p:cNvCxnSpPr/>
            <p:nvPr/>
          </p:nvCxnSpPr>
          <p:spPr>
            <a:xfrm>
              <a:off x="7029450" y="1303020"/>
              <a:ext cx="537210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C93B220-F7CE-EFDC-5648-CCBC2EEE7E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981" y="1303020"/>
              <a:ext cx="531679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D698B502-40B8-7948-20E1-C416BC513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50892" y="0"/>
            <a:ext cx="5809198" cy="6858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4172D8A-DA78-E749-B033-5AD9D6B5CBEA}"/>
              </a:ext>
            </a:extLst>
          </p:cNvPr>
          <p:cNvSpPr txBox="1"/>
          <p:nvPr/>
        </p:nvSpPr>
        <p:spPr>
          <a:xfrm>
            <a:off x="4470572" y="386596"/>
            <a:ext cx="2578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</a:t>
            </a:r>
            <a:r>
              <a:rPr lang="en-US" dirty="0" err="1"/>
              <a:t>PinHeader</a:t>
            </a:r>
            <a:r>
              <a:rPr lang="en-US" dirty="0"/>
              <a:t> 2.54 pitch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2A6E367-CFCC-CF69-1D8D-C39E4F02B07D}"/>
              </a:ext>
            </a:extLst>
          </p:cNvPr>
          <p:cNvCxnSpPr>
            <a:stCxn id="23" idx="2"/>
          </p:cNvCxnSpPr>
          <p:nvPr/>
        </p:nvCxnSpPr>
        <p:spPr>
          <a:xfrm>
            <a:off x="5759740" y="755928"/>
            <a:ext cx="835613" cy="212795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6316749-C5B0-3B55-D29E-93400E71A5C7}"/>
              </a:ext>
            </a:extLst>
          </p:cNvPr>
          <p:cNvSpPr/>
          <p:nvPr/>
        </p:nvSpPr>
        <p:spPr>
          <a:xfrm>
            <a:off x="5388659" y="2306106"/>
            <a:ext cx="1104900" cy="139446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EC6F05A-0C8A-7831-0DC7-1E5D2F55CD16}"/>
              </a:ext>
            </a:extLst>
          </p:cNvPr>
          <p:cNvSpPr txBox="1"/>
          <p:nvPr/>
        </p:nvSpPr>
        <p:spPr>
          <a:xfrm>
            <a:off x="342915" y="5383055"/>
            <a:ext cx="2379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Remove Power and Heatsink connectors</a:t>
            </a:r>
          </a:p>
        </p:txBody>
      </p:sp>
    </p:spTree>
    <p:extLst>
      <p:ext uri="{BB962C8B-B14F-4D97-AF65-F5344CB8AC3E}">
        <p14:creationId xmlns:p14="http://schemas.microsoft.com/office/powerpoint/2010/main" val="1900065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A9EB6D8-AF7C-177E-8AFE-EF8D49200F68}"/>
              </a:ext>
            </a:extLst>
          </p:cNvPr>
          <p:cNvGrpSpPr/>
          <p:nvPr/>
        </p:nvGrpSpPr>
        <p:grpSpPr>
          <a:xfrm>
            <a:off x="6905766" y="0"/>
            <a:ext cx="5643349" cy="6819882"/>
            <a:chOff x="6905766" y="0"/>
            <a:chExt cx="5643349" cy="681988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C2883E-A2E7-21E5-0F6E-BDDC5D6B91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20000"/>
                      </a14:imgEffect>
                    </a14:imgLayer>
                  </a14:imgProps>
                </a:ext>
              </a:extLst>
            </a:blip>
            <a:srcRect l="4244" t="5971" b="1591"/>
            <a:stretch/>
          </p:blipFill>
          <p:spPr>
            <a:xfrm>
              <a:off x="6905766" y="0"/>
              <a:ext cx="5643349" cy="6819882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4ED2C1A-AA28-0888-FF40-83CB482874C5}"/>
                </a:ext>
              </a:extLst>
            </p:cNvPr>
            <p:cNvCxnSpPr>
              <a:cxnSpLocks/>
            </p:cNvCxnSpPr>
            <p:nvPr/>
          </p:nvCxnSpPr>
          <p:spPr>
            <a:xfrm>
              <a:off x="9071113" y="3409941"/>
              <a:ext cx="1004419" cy="424812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28918FE-B5BA-7AB6-175E-BE5F0BB71073}"/>
                </a:ext>
              </a:extLst>
            </p:cNvPr>
            <p:cNvCxnSpPr>
              <a:cxnSpLocks/>
            </p:cNvCxnSpPr>
            <p:nvPr/>
          </p:nvCxnSpPr>
          <p:spPr>
            <a:xfrm>
              <a:off x="9071113" y="3409941"/>
              <a:ext cx="772506" cy="849624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D4323766-B602-B6B3-A04C-6BFA3E4A84B2}"/>
                </a:ext>
              </a:extLst>
            </p:cNvPr>
            <p:cNvCxnSpPr>
              <a:cxnSpLocks/>
            </p:cNvCxnSpPr>
            <p:nvPr/>
          </p:nvCxnSpPr>
          <p:spPr>
            <a:xfrm>
              <a:off x="9071113" y="3409941"/>
              <a:ext cx="832141" cy="1591003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3A7B7F4-DDA4-958B-05CE-9E1365A0CD0A}"/>
                </a:ext>
              </a:extLst>
            </p:cNvPr>
            <p:cNvSpPr txBox="1"/>
            <p:nvPr/>
          </p:nvSpPr>
          <p:spPr>
            <a:xfrm>
              <a:off x="7012351" y="2523464"/>
              <a:ext cx="27299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Voltage regulators for P1&amp;P2 phases of  3.3V/0.2A and 1.8V/1.7A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17863618-37E3-227D-84E1-80D8109A18E3}"/>
              </a:ext>
            </a:extLst>
          </p:cNvPr>
          <p:cNvSpPr txBox="1"/>
          <p:nvPr/>
        </p:nvSpPr>
        <p:spPr>
          <a:xfrm>
            <a:off x="1215731" y="5570054"/>
            <a:ext cx="47948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VMM3 Hybrid soldered on our card adapter</a:t>
            </a:r>
          </a:p>
          <a:p>
            <a:r>
              <a:rPr lang="en-US" dirty="0"/>
              <a:t>- all pin headers are cut at the appropriate length</a:t>
            </a:r>
          </a:p>
          <a:p>
            <a:r>
              <a:rPr lang="en-US" dirty="0"/>
              <a:t>- power is delivered through the card via 28 pins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CEAED35-5F0F-D751-E858-2EF481814F4A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6010570" y="6031719"/>
            <a:ext cx="2943213" cy="57696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2A35AA4-ABFB-0DD0-7281-2272F6FD79D4}"/>
              </a:ext>
            </a:extLst>
          </p:cNvPr>
          <p:cNvSpPr/>
          <p:nvPr/>
        </p:nvSpPr>
        <p:spPr>
          <a:xfrm>
            <a:off x="8953783" y="6139197"/>
            <a:ext cx="556591" cy="646331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C042571-3FCD-6AA7-DF73-2D60ACE69B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20000"/>
                    </a14:imgEffect>
                  </a14:imgLayer>
                </a14:imgProps>
              </a:ext>
            </a:extLst>
          </a:blip>
          <a:srcRect l="3253" t="132"/>
          <a:stretch/>
        </p:blipFill>
        <p:spPr>
          <a:xfrm>
            <a:off x="0" y="0"/>
            <a:ext cx="6815465" cy="4822407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3122ADD-AF4A-97C7-173F-45199969AE73}"/>
              </a:ext>
            </a:extLst>
          </p:cNvPr>
          <p:cNvCxnSpPr>
            <a:cxnSpLocks/>
          </p:cNvCxnSpPr>
          <p:nvPr/>
        </p:nvCxnSpPr>
        <p:spPr>
          <a:xfrm>
            <a:off x="1215731" y="2790819"/>
            <a:ext cx="552109" cy="302901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6763D4E-379B-D5A6-8621-FDAD8E3B1C3E}"/>
              </a:ext>
            </a:extLst>
          </p:cNvPr>
          <p:cNvSpPr txBox="1"/>
          <p:nvPr/>
        </p:nvSpPr>
        <p:spPr>
          <a:xfrm>
            <a:off x="1434680" y="2572937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10.6 mm</a:t>
            </a:r>
          </a:p>
        </p:txBody>
      </p:sp>
    </p:spTree>
    <p:extLst>
      <p:ext uri="{BB962C8B-B14F-4D97-AF65-F5344CB8AC3E}">
        <p14:creationId xmlns:p14="http://schemas.microsoft.com/office/powerpoint/2010/main" val="769686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706918-5725-DB66-988A-A2ED3FEA59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1092" t="9751" r="4243" b="1891"/>
          <a:stretch/>
        </p:blipFill>
        <p:spPr>
          <a:xfrm>
            <a:off x="641445" y="116006"/>
            <a:ext cx="10795380" cy="60596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8441C6-3406-0944-15A5-B584AB02D435}"/>
              </a:ext>
            </a:extLst>
          </p:cNvPr>
          <p:cNvSpPr txBox="1"/>
          <p:nvPr/>
        </p:nvSpPr>
        <p:spPr>
          <a:xfrm>
            <a:off x="1166884" y="5577048"/>
            <a:ext cx="50673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All cards required for the readout of the entire TPC</a:t>
            </a:r>
          </a:p>
          <a:p>
            <a:r>
              <a:rPr lang="en-US" dirty="0"/>
              <a:t>- The distance between two cards is 10.66 mm</a:t>
            </a:r>
          </a:p>
        </p:txBody>
      </p:sp>
    </p:spTree>
    <p:extLst>
      <p:ext uri="{BB962C8B-B14F-4D97-AF65-F5344CB8AC3E}">
        <p14:creationId xmlns:p14="http://schemas.microsoft.com/office/powerpoint/2010/main" val="911937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5CEC0A-87D2-B6C3-7053-789F2FC2B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79" y="215083"/>
            <a:ext cx="11632442" cy="391384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D8C2C2F-777B-9CA7-DD49-574FED023D29}"/>
              </a:ext>
            </a:extLst>
          </p:cNvPr>
          <p:cNvSpPr/>
          <p:nvPr/>
        </p:nvSpPr>
        <p:spPr>
          <a:xfrm>
            <a:off x="4605130" y="2398643"/>
            <a:ext cx="7586869" cy="2473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6EE21F-7A9B-65B3-CBC7-183D651D9B43}"/>
              </a:ext>
            </a:extLst>
          </p:cNvPr>
          <p:cNvSpPr txBox="1"/>
          <p:nvPr/>
        </p:nvSpPr>
        <p:spPr>
          <a:xfrm>
            <a:off x="279779" y="4592471"/>
            <a:ext cx="100398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PCB design to reduce cross talking </a:t>
            </a:r>
          </a:p>
          <a:p>
            <a:r>
              <a:rPr lang="en-US" dirty="0"/>
              <a:t>	- 10 layers stack up (Sig/GND/Sig/GND….GND/Sig) resulting in average capacitance of 96 </a:t>
            </a:r>
            <a:r>
              <a:rPr lang="en-US" dirty="0" err="1"/>
              <a:t>fF</a:t>
            </a:r>
            <a:r>
              <a:rPr lang="en-US" dirty="0"/>
              <a:t>/mm</a:t>
            </a:r>
          </a:p>
          <a:p>
            <a:r>
              <a:rPr lang="en-US" dirty="0"/>
              <a:t>	- Two consecutive Sig layers have perpendicular traces (Maxwell)</a:t>
            </a:r>
          </a:p>
          <a:p>
            <a:r>
              <a:rPr lang="en-US" dirty="0"/>
              <a:t>	- each Sig VIA has a GND one nearby</a:t>
            </a:r>
          </a:p>
          <a:p>
            <a:r>
              <a:rPr lang="en-US" dirty="0"/>
              <a:t>	- 3H rule (distance between two traces is 3 times more than dielectric </a:t>
            </a:r>
            <a:r>
              <a:rPr lang="en-US" dirty="0" err="1"/>
              <a:t>thikness</a:t>
            </a:r>
            <a:r>
              <a:rPr lang="en-US" dirty="0"/>
              <a:t>)</a:t>
            </a:r>
          </a:p>
          <a:p>
            <a:r>
              <a:rPr lang="en-US" dirty="0"/>
              <a:t>	- AI path routing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953B01-4310-3E25-559A-CB0E5110E1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230" t="9154" r="7230" b="24799"/>
          <a:stretch/>
        </p:blipFill>
        <p:spPr>
          <a:xfrm>
            <a:off x="4101812" y="2468813"/>
            <a:ext cx="8009001" cy="21236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57DAE3-BBB3-5972-A46D-F8716C403A3C}"/>
              </a:ext>
            </a:extLst>
          </p:cNvPr>
          <p:cNvSpPr txBox="1"/>
          <p:nvPr/>
        </p:nvSpPr>
        <p:spPr>
          <a:xfrm>
            <a:off x="7731457" y="2468813"/>
            <a:ext cx="1152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Routing</a:t>
            </a:r>
          </a:p>
        </p:txBody>
      </p:sp>
    </p:spTree>
    <p:extLst>
      <p:ext uri="{BB962C8B-B14F-4D97-AF65-F5344CB8AC3E}">
        <p14:creationId xmlns:p14="http://schemas.microsoft.com/office/powerpoint/2010/main" val="2085852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3DD1-5479-9FFB-4184-1AA6DE153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ROI Routed by AI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3F7C7-17A4-0D58-9DA6-939AFDE413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26254" t="22733"/>
          <a:stretch/>
        </p:blipFill>
        <p:spPr>
          <a:xfrm>
            <a:off x="68580" y="2281987"/>
            <a:ext cx="12123420" cy="409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3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E23973-3AD8-139A-2169-96962D45B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668" y="1690688"/>
            <a:ext cx="8307332" cy="45950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81B49D-DF9F-DE80-62D2-AFA0A2D32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Latest revision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F38F1F6-3022-5998-D8E3-310F10412FE7}"/>
              </a:ext>
            </a:extLst>
          </p:cNvPr>
          <p:cNvCxnSpPr>
            <a:cxnSpLocks/>
          </p:cNvCxnSpPr>
          <p:nvPr/>
        </p:nvCxnSpPr>
        <p:spPr>
          <a:xfrm flipV="1">
            <a:off x="3884668" y="5744280"/>
            <a:ext cx="885915" cy="14532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009E3E7-780E-E33D-A323-B08390F01EA9}"/>
              </a:ext>
            </a:extLst>
          </p:cNvPr>
          <p:cNvSpPr txBox="1"/>
          <p:nvPr/>
        </p:nvSpPr>
        <p:spPr>
          <a:xfrm>
            <a:off x="2203200" y="5486400"/>
            <a:ext cx="18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PCI-E Connector, 1xPin P1, 2xPin P2, 3xPin GND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FDCFCAB-EE24-FA64-4E57-8834D12483EE}"/>
              </a:ext>
            </a:extLst>
          </p:cNvPr>
          <p:cNvCxnSpPr>
            <a:cxnSpLocks/>
          </p:cNvCxnSpPr>
          <p:nvPr/>
        </p:nvCxnSpPr>
        <p:spPr>
          <a:xfrm flipH="1" flipV="1">
            <a:off x="5491783" y="6012831"/>
            <a:ext cx="1787417" cy="33491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3A9E392-9C48-759A-EEC7-ED2AD63A3365}"/>
              </a:ext>
            </a:extLst>
          </p:cNvPr>
          <p:cNvSpPr txBox="1"/>
          <p:nvPr/>
        </p:nvSpPr>
        <p:spPr>
          <a:xfrm>
            <a:off x="6970800" y="6012831"/>
            <a:ext cx="18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M2 threaded brass nut for the TPC GND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797CF2-4F16-5654-DA7D-207BF618DD95}"/>
              </a:ext>
            </a:extLst>
          </p:cNvPr>
          <p:cNvSpPr txBox="1"/>
          <p:nvPr/>
        </p:nvSpPr>
        <p:spPr>
          <a:xfrm>
            <a:off x="504000" y="1815922"/>
            <a:ext cx="43517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Power input parameters per VMM3 module:</a:t>
            </a:r>
          </a:p>
          <a:p>
            <a:r>
              <a:rPr lang="en-US" dirty="0"/>
              <a:t>	P1 3.3V/0.2A -&gt; 0.66W</a:t>
            </a:r>
          </a:p>
          <a:p>
            <a:r>
              <a:rPr lang="en-US" dirty="0"/>
              <a:t>	P2 1.8V/1.7A -&gt; 3.06W</a:t>
            </a:r>
          </a:p>
          <a:p>
            <a:r>
              <a:rPr lang="en-US" dirty="0">
                <a:highlight>
                  <a:srgbClr val="FFFF00"/>
                </a:highlight>
              </a:rPr>
              <a:t>TOTAL: 3.72W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45A967-91E6-7E4D-B884-EBC04165059A}"/>
              </a:ext>
            </a:extLst>
          </p:cNvPr>
          <p:cNvSpPr txBox="1"/>
          <p:nvPr/>
        </p:nvSpPr>
        <p:spPr>
          <a:xfrm>
            <a:off x="504000" y="3179936"/>
            <a:ext cx="50110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power input parameters (48 VMM3 modules):</a:t>
            </a:r>
          </a:p>
          <a:p>
            <a:r>
              <a:rPr lang="en-US" dirty="0"/>
              <a:t>	P1 3.3V/9.6A -&gt; 31.68W</a:t>
            </a:r>
          </a:p>
          <a:p>
            <a:r>
              <a:rPr lang="en-US" dirty="0"/>
              <a:t>	P2 1.8V/81.6A -&gt; 146.88W</a:t>
            </a:r>
          </a:p>
          <a:p>
            <a:r>
              <a:rPr lang="en-US" dirty="0">
                <a:highlight>
                  <a:srgbClr val="FFFF00"/>
                </a:highlight>
              </a:rPr>
              <a:t>TOTAL: 178.56W</a:t>
            </a:r>
          </a:p>
        </p:txBody>
      </p:sp>
      <p:pic>
        <p:nvPicPr>
          <p:cNvPr id="15" name="Picture 14" descr="A computer chip with many wires&#10;&#10;Description automatically generated with medium confidence">
            <a:extLst>
              <a:ext uri="{FF2B5EF4-FFF2-40B4-BE49-F238E27FC236}">
                <a16:creationId xmlns:a16="http://schemas.microsoft.com/office/drawing/2014/main" id="{D336F30E-34D7-03AE-E9FF-FDDE0E5FB2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3"/>
          <a:stretch/>
        </p:blipFill>
        <p:spPr>
          <a:xfrm>
            <a:off x="5769573" y="53982"/>
            <a:ext cx="4351704" cy="217264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D4A4098-E034-1915-6302-12E411EE0D91}"/>
              </a:ext>
            </a:extLst>
          </p:cNvPr>
          <p:cNvSpPr/>
          <p:nvPr/>
        </p:nvSpPr>
        <p:spPr>
          <a:xfrm>
            <a:off x="5902036" y="53982"/>
            <a:ext cx="4045215" cy="21726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CC25DF-02C7-8C5F-DFFA-CEB987D361C7}"/>
              </a:ext>
            </a:extLst>
          </p:cNvPr>
          <p:cNvSpPr txBox="1"/>
          <p:nvPr/>
        </p:nvSpPr>
        <p:spPr>
          <a:xfrm>
            <a:off x="8125766" y="1566710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initial plan…</a:t>
            </a:r>
          </a:p>
        </p:txBody>
      </p:sp>
    </p:spTree>
    <p:extLst>
      <p:ext uri="{BB962C8B-B14F-4D97-AF65-F5344CB8AC3E}">
        <p14:creationId xmlns:p14="http://schemas.microsoft.com/office/powerpoint/2010/main" val="2229160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3343D2-2B4A-0960-CF85-7BDFEACF5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541" y="0"/>
            <a:ext cx="6898459" cy="68580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F93D39C-C1D5-8786-1CFF-C659424EC184}"/>
              </a:ext>
            </a:extLst>
          </p:cNvPr>
          <p:cNvGrpSpPr/>
          <p:nvPr/>
        </p:nvGrpSpPr>
        <p:grpSpPr>
          <a:xfrm>
            <a:off x="117043" y="724205"/>
            <a:ext cx="5051035" cy="6015211"/>
            <a:chOff x="6905766" y="0"/>
            <a:chExt cx="5643349" cy="6819882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C193CCC-7A5E-4836-7FE4-B9E20DFD23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 contrast="20000"/>
                      </a14:imgEffect>
                    </a14:imgLayer>
                  </a14:imgProps>
                </a:ext>
              </a:extLst>
            </a:blip>
            <a:srcRect l="4244" t="5971" b="1591"/>
            <a:stretch/>
          </p:blipFill>
          <p:spPr>
            <a:xfrm>
              <a:off x="6905766" y="0"/>
              <a:ext cx="5643349" cy="6819882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B027A9D-ABF8-23E5-5EC5-70113F192A19}"/>
                </a:ext>
              </a:extLst>
            </p:cNvPr>
            <p:cNvCxnSpPr>
              <a:cxnSpLocks/>
            </p:cNvCxnSpPr>
            <p:nvPr/>
          </p:nvCxnSpPr>
          <p:spPr>
            <a:xfrm>
              <a:off x="9071113" y="3409941"/>
              <a:ext cx="1004419" cy="424812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60E71FA9-235E-F388-6E34-81CBCCB074C7}"/>
                </a:ext>
              </a:extLst>
            </p:cNvPr>
            <p:cNvCxnSpPr>
              <a:cxnSpLocks/>
            </p:cNvCxnSpPr>
            <p:nvPr/>
          </p:nvCxnSpPr>
          <p:spPr>
            <a:xfrm>
              <a:off x="9071113" y="3409941"/>
              <a:ext cx="772506" cy="849624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9DAEF68-B676-8058-4EFD-77F78116EA5F}"/>
                </a:ext>
              </a:extLst>
            </p:cNvPr>
            <p:cNvCxnSpPr>
              <a:cxnSpLocks/>
            </p:cNvCxnSpPr>
            <p:nvPr/>
          </p:nvCxnSpPr>
          <p:spPr>
            <a:xfrm>
              <a:off x="9071113" y="3409941"/>
              <a:ext cx="832141" cy="1591003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A60CC37-E420-3999-EDE8-8A838B9A8055}"/>
                </a:ext>
              </a:extLst>
            </p:cNvPr>
            <p:cNvSpPr txBox="1"/>
            <p:nvPr/>
          </p:nvSpPr>
          <p:spPr>
            <a:xfrm>
              <a:off x="7012351" y="2523464"/>
              <a:ext cx="27299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Voltage regulators for P1&amp;P2 phases of  3.3V/0.2A and 1.8V/1.7A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FFD6C56-E4D7-FBCA-937B-E8A119D0150B}"/>
              </a:ext>
            </a:extLst>
          </p:cNvPr>
          <p:cNvSpPr txBox="1"/>
          <p:nvPr/>
        </p:nvSpPr>
        <p:spPr>
          <a:xfrm>
            <a:off x="1900355" y="522795"/>
            <a:ext cx="31036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Simulation of the driving circuit of one LT1965-1.8 voltage regulator 1.8V/1.1A</a:t>
            </a:r>
          </a:p>
        </p:txBody>
      </p:sp>
    </p:spTree>
    <p:extLst>
      <p:ext uri="{BB962C8B-B14F-4D97-AF65-F5344CB8AC3E}">
        <p14:creationId xmlns:p14="http://schemas.microsoft.com/office/powerpoint/2010/main" val="393954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241009-DED0-A35D-C76B-5135A9F5F170}"/>
              </a:ext>
            </a:extLst>
          </p:cNvPr>
          <p:cNvSpPr txBox="1"/>
          <p:nvPr/>
        </p:nvSpPr>
        <p:spPr>
          <a:xfrm>
            <a:off x="1259954" y="396188"/>
            <a:ext cx="9672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Simulation of the driving circuit of two LT1965-1.8 voltage regulators 1.8V/2.2A in noise conditions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DD65A7E-4675-C0CF-16AF-43AC48E7BC62}"/>
              </a:ext>
            </a:extLst>
          </p:cNvPr>
          <p:cNvGrpSpPr/>
          <p:nvPr/>
        </p:nvGrpSpPr>
        <p:grpSpPr>
          <a:xfrm>
            <a:off x="0" y="1032820"/>
            <a:ext cx="12192000" cy="5825180"/>
            <a:chOff x="0" y="1032820"/>
            <a:chExt cx="12192000" cy="582518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5911F2B-67C7-663F-DCD1-2F41914A48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032820"/>
              <a:ext cx="12192000" cy="582518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ECF0A01-9E64-D232-FD8D-D8A95C01B130}"/>
                </a:ext>
              </a:extLst>
            </p:cNvPr>
            <p:cNvSpPr txBox="1"/>
            <p:nvPr/>
          </p:nvSpPr>
          <p:spPr>
            <a:xfrm>
              <a:off x="183445" y="2525068"/>
              <a:ext cx="9300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V(n004)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E18F16D-F49B-C435-C5AC-D742D3B657E0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648477" y="2894400"/>
              <a:ext cx="791523" cy="64080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614948A-C859-7A6E-AB44-E943E55040CF}"/>
                </a:ext>
              </a:extLst>
            </p:cNvPr>
            <p:cNvSpPr txBox="1"/>
            <p:nvPr/>
          </p:nvSpPr>
          <p:spPr>
            <a:xfrm>
              <a:off x="1653445" y="2155736"/>
              <a:ext cx="9300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V(n002)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FC360358-9D37-8E28-10DE-14BFB275D154}"/>
                </a:ext>
              </a:extLst>
            </p:cNvPr>
            <p:cNvCxnSpPr>
              <a:cxnSpLocks/>
              <a:stCxn id="17" idx="2"/>
            </p:cNvCxnSpPr>
            <p:nvPr/>
          </p:nvCxnSpPr>
          <p:spPr>
            <a:xfrm>
              <a:off x="2118477" y="2525068"/>
              <a:ext cx="493199" cy="570932"/>
            </a:xfrm>
            <a:prstGeom prst="straightConnector1">
              <a:avLst/>
            </a:prstGeom>
            <a:ln w="5715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A6C19A8-7944-7FEA-7E5C-E526939C5C86}"/>
                </a:ext>
              </a:extLst>
            </p:cNvPr>
            <p:cNvSpPr txBox="1"/>
            <p:nvPr/>
          </p:nvSpPr>
          <p:spPr>
            <a:xfrm>
              <a:off x="3850645" y="2155736"/>
              <a:ext cx="9300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V(n002)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6E2E971-5159-A768-6893-E099E6A5A940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 flipH="1">
              <a:off x="4315676" y="2525068"/>
              <a:ext cx="1" cy="621131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FA85681-8586-E39A-C2B5-F143F0C1A30B}"/>
                </a:ext>
              </a:extLst>
            </p:cNvPr>
            <p:cNvSpPr txBox="1"/>
            <p:nvPr/>
          </p:nvSpPr>
          <p:spPr>
            <a:xfrm>
              <a:off x="1298692" y="2630735"/>
              <a:ext cx="6319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F0"/>
                  </a:solidFill>
                </a:rPr>
                <a:t>I(V1)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C1F2E276-B9E3-DA74-F70F-1D514BB7D8DE}"/>
                </a:ext>
              </a:extLst>
            </p:cNvPr>
            <p:cNvCxnSpPr>
              <a:cxnSpLocks/>
            </p:cNvCxnSpPr>
            <p:nvPr/>
          </p:nvCxnSpPr>
          <p:spPr>
            <a:xfrm>
              <a:off x="1354296" y="3000067"/>
              <a:ext cx="712892" cy="0"/>
            </a:xfrm>
            <a:prstGeom prst="straightConnector1">
              <a:avLst/>
            </a:prstGeom>
            <a:ln w="5715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50D6796-E0C5-7697-E65A-1BEC7DF16064}"/>
                </a:ext>
              </a:extLst>
            </p:cNvPr>
            <p:cNvSpPr txBox="1"/>
            <p:nvPr/>
          </p:nvSpPr>
          <p:spPr>
            <a:xfrm>
              <a:off x="4495148" y="3429000"/>
              <a:ext cx="915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D020A2"/>
                  </a:solidFill>
                </a:rPr>
                <a:t>I(</a:t>
              </a:r>
              <a:r>
                <a:rPr lang="en-US" dirty="0" err="1">
                  <a:solidFill>
                    <a:srgbClr val="D020A2"/>
                  </a:solidFill>
                </a:rPr>
                <a:t>Rload</a:t>
              </a:r>
              <a:r>
                <a:rPr lang="en-US" dirty="0">
                  <a:solidFill>
                    <a:srgbClr val="D020A2"/>
                  </a:solidFill>
                </a:rPr>
                <a:t>)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ABAFF9E0-1432-63A7-3955-78301C3AACF2}"/>
                </a:ext>
              </a:extLst>
            </p:cNvPr>
            <p:cNvCxnSpPr>
              <a:cxnSpLocks/>
            </p:cNvCxnSpPr>
            <p:nvPr/>
          </p:nvCxnSpPr>
          <p:spPr>
            <a:xfrm>
              <a:off x="4596519" y="3429000"/>
              <a:ext cx="712892" cy="0"/>
            </a:xfrm>
            <a:prstGeom prst="straightConnector1">
              <a:avLst/>
            </a:prstGeom>
            <a:ln w="57150">
              <a:solidFill>
                <a:srgbClr val="D020A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4136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297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ROI Routed by AI</vt:lpstr>
      <vt:lpstr>Latest revision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Enciu</dc:creator>
  <cp:lastModifiedBy>Alex Enciu</cp:lastModifiedBy>
  <cp:revision>39</cp:revision>
  <dcterms:created xsi:type="dcterms:W3CDTF">2024-04-08T10:10:07Z</dcterms:created>
  <dcterms:modified xsi:type="dcterms:W3CDTF">2024-04-15T14:49:45Z</dcterms:modified>
</cp:coreProperties>
</file>

<file path=docProps/thumbnail.jpeg>
</file>